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0" r:id="rId8"/>
    <p:sldId id="264" r:id="rId9"/>
    <p:sldId id="266" r:id="rId10"/>
    <p:sldId id="263" r:id="rId11"/>
    <p:sldId id="265"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7" d="100"/>
          <a:sy n="87" d="100"/>
        </p:scale>
        <p:origin x="48" y="4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DF1-DB85-4FC7-BE6F-8B1E9ECD4D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4827F5-0EBE-46C0-9024-704614BCC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ABCDC4-A618-4DED-BB15-14A8FD060AE9}"/>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91AFC6A8-E91E-4237-90CA-160F41737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7D214-17B9-4123-90D8-F68BE24EAD57}"/>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10962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2EF1-4C96-48AB-AF2F-37F9927E0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710BC-21F8-4075-A2A6-1B6EDC19C6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C9FFE-0DEB-4C1A-ABCB-D3A7E7C078F9}"/>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56868A9B-BA6B-4A6A-9776-8A1B8A9CF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1006-4225-434C-8C80-C45B51252507}"/>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405941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9DC4D-83C1-4F10-8E4B-1E098E408A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4BB66E-7C72-4D48-A137-94A5A5B97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E5326-3D35-42AD-9C66-B438674B783D}"/>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1AF8EA4F-ABCA-4027-A28A-8CD888B1A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C710D-D579-4F59-90E6-2BE2F69272AE}"/>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30698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0C54-4C51-4746-8D40-9C3D3B34F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5B47D-2FE0-4B79-B752-10D69EAAC2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9BF41-8B64-4FAF-9FA1-6E885FDE2D01}"/>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24D8EE30-B8F5-4AE7-B467-64B9AA67A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CEA-D77B-4AAD-B48B-200B568BC889}"/>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339144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1640-999D-4AB7-B5DF-32E5560F80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8241D2-4242-4DBC-A96A-6151762BEE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0F8260-546A-45BC-B053-50CEE3F22005}"/>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FBDF8ED2-051F-4C46-8155-B8F0C68A7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3EAE4-AB5D-48DC-95D3-82B24CA3A765}"/>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93641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8087-137C-4A7C-8D77-5DF478BE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90548E-C917-4639-8C5D-73196A5F9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DCB5D-239A-403B-B2B9-C8CC866622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458E0-D9FE-40D0-BFA1-1FB1C47E47F9}"/>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6" name="Footer Placeholder 5">
            <a:extLst>
              <a:ext uri="{FF2B5EF4-FFF2-40B4-BE49-F238E27FC236}">
                <a16:creationId xmlns:a16="http://schemas.microsoft.com/office/drawing/2014/main" id="{AEF6B325-D161-48FF-8DEE-FE2CD33DD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90998-F536-4AC7-8439-B92F0E88FE1B}"/>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87294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38AE-8EFC-491C-89F5-F2C590A6EF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CC0E63-878F-44AB-9E14-EE69AE1F26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504D5F-ACCD-4BC2-B247-B177D026E1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25C1C3-39A6-423F-BBD7-700612DE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FA3314-A516-453A-B727-AC9B739519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A0E27-9254-4DCC-AE55-835A5C12E509}"/>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8" name="Footer Placeholder 7">
            <a:extLst>
              <a:ext uri="{FF2B5EF4-FFF2-40B4-BE49-F238E27FC236}">
                <a16:creationId xmlns:a16="http://schemas.microsoft.com/office/drawing/2014/main" id="{D19A8F9D-FDB3-4B33-872E-C94F166394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EA1AC5-57EC-4CF7-A6F7-FAC1599706CC}"/>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27369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06D3-BDBC-43C6-B9CD-1A5D1552AA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A51532-DD82-41F5-BA3C-EF1E90FAF21B}"/>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4" name="Footer Placeholder 3">
            <a:extLst>
              <a:ext uri="{FF2B5EF4-FFF2-40B4-BE49-F238E27FC236}">
                <a16:creationId xmlns:a16="http://schemas.microsoft.com/office/drawing/2014/main" id="{D4F7991D-50FF-4715-AAE9-A4D8319D07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20436D-3F5E-4564-AFAA-5ECD1111E8B6}"/>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390008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BDE4E4-C118-42CB-BCC8-D67C019A352B}"/>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3" name="Footer Placeholder 2">
            <a:extLst>
              <a:ext uri="{FF2B5EF4-FFF2-40B4-BE49-F238E27FC236}">
                <a16:creationId xmlns:a16="http://schemas.microsoft.com/office/drawing/2014/main" id="{12565D65-F8EE-4B1B-B73E-97020BFDA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3966C1-52D1-4889-83FA-272275FAEB1E}"/>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14342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E88F-6B96-4D23-82CD-4BB2F0E37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D0C269-A3BC-4B4D-9003-F49532B49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9DBFF-E99D-4FB3-813F-FC1623F39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932A2-D04B-4ED6-9EC7-B36B7585D87E}"/>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6" name="Footer Placeholder 5">
            <a:extLst>
              <a:ext uri="{FF2B5EF4-FFF2-40B4-BE49-F238E27FC236}">
                <a16:creationId xmlns:a16="http://schemas.microsoft.com/office/drawing/2014/main" id="{44D42FD5-21CB-4C0E-ABC0-7A2E0213F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C8AE1C-A3D2-4DAE-B719-A29CBFEEE656}"/>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370500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04EC-26C3-4684-AFD9-781DB406F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4B1DEC-5913-466C-A6CD-ACCCFE380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8E2A8C-7ED2-447E-A634-42F40E8FC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25E74-9DB0-4F7B-90A8-B54066564BB4}"/>
              </a:ext>
            </a:extLst>
          </p:cNvPr>
          <p:cNvSpPr>
            <a:spLocks noGrp="1"/>
          </p:cNvSpPr>
          <p:nvPr>
            <p:ph type="dt" sz="half" idx="10"/>
          </p:nvPr>
        </p:nvSpPr>
        <p:spPr/>
        <p:txBody>
          <a:bodyPr/>
          <a:lstStyle/>
          <a:p>
            <a:fld id="{4299A6BE-6D5E-4829-930F-77B5FFFC47F9}" type="datetimeFigureOut">
              <a:rPr lang="en-US" smtClean="0"/>
              <a:t>3/3/2022</a:t>
            </a:fld>
            <a:endParaRPr lang="en-US"/>
          </a:p>
        </p:txBody>
      </p:sp>
      <p:sp>
        <p:nvSpPr>
          <p:cNvPr id="6" name="Footer Placeholder 5">
            <a:extLst>
              <a:ext uri="{FF2B5EF4-FFF2-40B4-BE49-F238E27FC236}">
                <a16:creationId xmlns:a16="http://schemas.microsoft.com/office/drawing/2014/main" id="{678FE370-42ED-4B8B-86EA-F72F28C355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52AF4-118C-48FE-97C6-926C4E7494DE}"/>
              </a:ext>
            </a:extLst>
          </p:cNvPr>
          <p:cNvSpPr>
            <a:spLocks noGrp="1"/>
          </p:cNvSpPr>
          <p:nvPr>
            <p:ph type="sldNum" sz="quarter" idx="12"/>
          </p:nvPr>
        </p:nvSpPr>
        <p:spPr/>
        <p:txBody>
          <a:bodyPr/>
          <a:lstStyle/>
          <a:p>
            <a:fld id="{3211A064-9A8F-4620-B715-858EE35D96CE}" type="slidenum">
              <a:rPr lang="en-US" smtClean="0"/>
              <a:t>‹#›</a:t>
            </a:fld>
            <a:endParaRPr lang="en-US"/>
          </a:p>
        </p:txBody>
      </p:sp>
    </p:spTree>
    <p:extLst>
      <p:ext uri="{BB962C8B-B14F-4D97-AF65-F5344CB8AC3E}">
        <p14:creationId xmlns:p14="http://schemas.microsoft.com/office/powerpoint/2010/main" val="1209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6EC17-84A6-456A-AB5E-CC3E04561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44BBFF-7424-485B-86C1-BCA045B33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A464D-8FD8-43C4-9AB0-5FDDBA2074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9A6BE-6D5E-4829-930F-77B5FFFC47F9}" type="datetimeFigureOut">
              <a:rPr lang="en-US" smtClean="0"/>
              <a:t>3/3/2022</a:t>
            </a:fld>
            <a:endParaRPr lang="en-US"/>
          </a:p>
        </p:txBody>
      </p:sp>
      <p:sp>
        <p:nvSpPr>
          <p:cNvPr id="5" name="Footer Placeholder 4">
            <a:extLst>
              <a:ext uri="{FF2B5EF4-FFF2-40B4-BE49-F238E27FC236}">
                <a16:creationId xmlns:a16="http://schemas.microsoft.com/office/drawing/2014/main" id="{D9F72529-B891-4231-95EE-39F0730FE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41383E-BBC6-4CDF-AE6B-449EC153C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1A064-9A8F-4620-B715-858EE35D96CE}" type="slidenum">
              <a:rPr lang="en-US" smtClean="0"/>
              <a:t>‹#›</a:t>
            </a:fld>
            <a:endParaRPr lang="en-US"/>
          </a:p>
        </p:txBody>
      </p:sp>
    </p:spTree>
    <p:extLst>
      <p:ext uri="{BB962C8B-B14F-4D97-AF65-F5344CB8AC3E}">
        <p14:creationId xmlns:p14="http://schemas.microsoft.com/office/powerpoint/2010/main" val="301939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B603-76BB-41CE-95BE-F978C1304D9B}"/>
              </a:ext>
            </a:extLst>
          </p:cNvPr>
          <p:cNvSpPr>
            <a:spLocks noGrp="1"/>
          </p:cNvSpPr>
          <p:nvPr>
            <p:ph type="ctrTitle"/>
          </p:nvPr>
        </p:nvSpPr>
        <p:spPr/>
        <p:txBody>
          <a:bodyPr/>
          <a:lstStyle/>
          <a:p>
            <a:r>
              <a:rPr lang="en-US" dirty="0"/>
              <a:t>Setting up your Apiary</a:t>
            </a:r>
            <a:br>
              <a:rPr lang="en-US" dirty="0"/>
            </a:br>
            <a:endParaRPr lang="en-US" dirty="0"/>
          </a:p>
        </p:txBody>
      </p:sp>
    </p:spTree>
    <p:extLst>
      <p:ext uri="{BB962C8B-B14F-4D97-AF65-F5344CB8AC3E}">
        <p14:creationId xmlns:p14="http://schemas.microsoft.com/office/powerpoint/2010/main" val="36257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AFF8-9EB6-401D-B4CB-88960CF02ACB}"/>
              </a:ext>
            </a:extLst>
          </p:cNvPr>
          <p:cNvSpPr>
            <a:spLocks noGrp="1"/>
          </p:cNvSpPr>
          <p:nvPr>
            <p:ph type="title"/>
          </p:nvPr>
        </p:nvSpPr>
        <p:spPr>
          <a:xfrm>
            <a:off x="838200" y="387703"/>
            <a:ext cx="10515600" cy="1325563"/>
          </a:xfrm>
        </p:spPr>
        <p:txBody>
          <a:bodyPr>
            <a:normAutofit/>
          </a:bodyPr>
          <a:lstStyle/>
          <a:p>
            <a:pPr algn="ctr"/>
            <a:r>
              <a:rPr lang="en-US" dirty="0"/>
              <a:t>Photos of Apiaries</a:t>
            </a:r>
            <a:br>
              <a:rPr lang="en-US" dirty="0"/>
            </a:br>
            <a:endParaRPr lang="en-US" dirty="0"/>
          </a:p>
        </p:txBody>
      </p:sp>
      <p:pic>
        <p:nvPicPr>
          <p:cNvPr id="5" name="Content Placeholder 4">
            <a:extLst>
              <a:ext uri="{FF2B5EF4-FFF2-40B4-BE49-F238E27FC236}">
                <a16:creationId xmlns:a16="http://schemas.microsoft.com/office/drawing/2014/main" id="{312BA80C-7CED-47FD-98BA-BBAE36DD1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72" y="2762602"/>
            <a:ext cx="1472310" cy="2617140"/>
          </a:xfrm>
        </p:spPr>
      </p:pic>
      <p:pic>
        <p:nvPicPr>
          <p:cNvPr id="7" name="Picture 6">
            <a:extLst>
              <a:ext uri="{FF2B5EF4-FFF2-40B4-BE49-F238E27FC236}">
                <a16:creationId xmlns:a16="http://schemas.microsoft.com/office/drawing/2014/main" id="{887623B2-CE88-4914-A7EC-84F577E16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69091" y="3106561"/>
            <a:ext cx="2751667" cy="2063750"/>
          </a:xfrm>
          <a:prstGeom prst="rect">
            <a:avLst/>
          </a:prstGeom>
        </p:spPr>
      </p:pic>
      <p:pic>
        <p:nvPicPr>
          <p:cNvPr id="9" name="Picture 8">
            <a:extLst>
              <a:ext uri="{FF2B5EF4-FFF2-40B4-BE49-F238E27FC236}">
                <a16:creationId xmlns:a16="http://schemas.microsoft.com/office/drawing/2014/main" id="{A0B5A205-7A1B-4392-81A3-2DD2F99A3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326" y="2695338"/>
            <a:ext cx="2063751" cy="2751668"/>
          </a:xfrm>
          <a:prstGeom prst="rect">
            <a:avLst/>
          </a:prstGeom>
        </p:spPr>
      </p:pic>
    </p:spTree>
    <p:extLst>
      <p:ext uri="{BB962C8B-B14F-4D97-AF65-F5344CB8AC3E}">
        <p14:creationId xmlns:p14="http://schemas.microsoft.com/office/powerpoint/2010/main" val="359472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B2DB-A1A9-4414-951E-CC5EED6904C2}"/>
              </a:ext>
            </a:extLst>
          </p:cNvPr>
          <p:cNvSpPr>
            <a:spLocks noGrp="1"/>
          </p:cNvSpPr>
          <p:nvPr>
            <p:ph type="title"/>
          </p:nvPr>
        </p:nvSpPr>
        <p:spPr/>
        <p:txBody>
          <a:bodyPr/>
          <a:lstStyle/>
          <a:p>
            <a:r>
              <a:rPr lang="en-US" dirty="0"/>
              <a:t>Being a </a:t>
            </a:r>
            <a:r>
              <a:rPr lang="en-US"/>
              <a:t>Good Neighbor</a:t>
            </a:r>
            <a:br>
              <a:rPr lang="en-US"/>
            </a:br>
            <a:endParaRPr lang="en-US"/>
          </a:p>
        </p:txBody>
      </p:sp>
      <p:sp>
        <p:nvSpPr>
          <p:cNvPr id="3" name="Content Placeholder 2">
            <a:extLst>
              <a:ext uri="{FF2B5EF4-FFF2-40B4-BE49-F238E27FC236}">
                <a16:creationId xmlns:a16="http://schemas.microsoft.com/office/drawing/2014/main" id="{0D84463C-2FCC-4122-9070-5A88B1F8C6DF}"/>
              </a:ext>
            </a:extLst>
          </p:cNvPr>
          <p:cNvSpPr>
            <a:spLocks noGrp="1"/>
          </p:cNvSpPr>
          <p:nvPr>
            <p:ph idx="1"/>
          </p:nvPr>
        </p:nvSpPr>
        <p:spPr/>
        <p:txBody>
          <a:bodyPr/>
          <a:lstStyle/>
          <a:p>
            <a:r>
              <a:rPr lang="en-US" dirty="0"/>
              <a:t>To help soothe tempers nearby, maintain a gentle stock of bees.</a:t>
            </a:r>
          </a:p>
          <a:p>
            <a:r>
              <a:rPr lang="en-US" dirty="0"/>
              <a:t>If your colonies are near a neighbor property line, erect a six foot barricade between the bees and the line. Anytime bees are flying close to the ground and across the property line of a neighbor, there are potential problems.</a:t>
            </a:r>
          </a:p>
          <a:p>
            <a:r>
              <a:rPr lang="en-US" dirty="0"/>
              <a:t>Don’ work your bees when neighbors are in their yard.</a:t>
            </a:r>
          </a:p>
          <a:p>
            <a:r>
              <a:rPr lang="en-US" dirty="0"/>
              <a:t>A pound or two of free honey bordering your property often makes bees much more acceptable.</a:t>
            </a:r>
          </a:p>
          <a:p>
            <a:endParaRPr lang="en-US" dirty="0"/>
          </a:p>
          <a:p>
            <a:endParaRPr lang="en-US" dirty="0"/>
          </a:p>
        </p:txBody>
      </p:sp>
    </p:spTree>
    <p:extLst>
      <p:ext uri="{BB962C8B-B14F-4D97-AF65-F5344CB8AC3E}">
        <p14:creationId xmlns:p14="http://schemas.microsoft.com/office/powerpoint/2010/main" val="3044892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8F57-F82E-44E9-A012-DBE938FD02A3}"/>
              </a:ext>
            </a:extLst>
          </p:cNvPr>
          <p:cNvSpPr>
            <a:spLocks noGrp="1"/>
          </p:cNvSpPr>
          <p:nvPr>
            <p:ph type="title"/>
          </p:nvPr>
        </p:nvSpPr>
        <p:spPr/>
        <p:txBody>
          <a:bodyPr/>
          <a:lstStyle/>
          <a:p>
            <a:r>
              <a:rPr lang="en-US" dirty="0"/>
              <a:t>5 Considerations in Setting up Your Apiary</a:t>
            </a:r>
          </a:p>
        </p:txBody>
      </p:sp>
      <p:sp>
        <p:nvSpPr>
          <p:cNvPr id="3" name="Content Placeholder 2">
            <a:extLst>
              <a:ext uri="{FF2B5EF4-FFF2-40B4-BE49-F238E27FC236}">
                <a16:creationId xmlns:a16="http://schemas.microsoft.com/office/drawing/2014/main" id="{CA2E542C-3830-4D24-93CA-D27BF12D5228}"/>
              </a:ext>
            </a:extLst>
          </p:cNvPr>
          <p:cNvSpPr>
            <a:spLocks noGrp="1"/>
          </p:cNvSpPr>
          <p:nvPr>
            <p:ph idx="1"/>
          </p:nvPr>
        </p:nvSpPr>
        <p:spPr/>
        <p:txBody>
          <a:bodyPr/>
          <a:lstStyle/>
          <a:p>
            <a:r>
              <a:rPr lang="en-US" dirty="0"/>
              <a:t>1.	Easy Access for the beekeeper – convenient and easy footing</a:t>
            </a:r>
          </a:p>
          <a:p>
            <a:r>
              <a:rPr lang="en-US" dirty="0"/>
              <a:t>2.	Protective cover from prevailing winds</a:t>
            </a:r>
          </a:p>
          <a:p>
            <a:r>
              <a:rPr lang="en-US" dirty="0"/>
              <a:t>3.	Good Air Flow – avoid sites that are in hollows or damp ground</a:t>
            </a:r>
          </a:p>
          <a:p>
            <a:r>
              <a:rPr lang="en-US" dirty="0"/>
              <a:t>4.	Keep away from heavy tree canopy</a:t>
            </a:r>
          </a:p>
          <a:p>
            <a:r>
              <a:rPr lang="en-US" dirty="0"/>
              <a:t>5.	Don’t have your hives overlooking paths and roads – could be a       </a:t>
            </a:r>
          </a:p>
          <a:p>
            <a:pPr marL="0" indent="0">
              <a:buNone/>
            </a:pPr>
            <a:r>
              <a:rPr lang="en-US" dirty="0"/>
              <a:t>           nuisance to anyone using them.</a:t>
            </a:r>
          </a:p>
        </p:txBody>
      </p:sp>
    </p:spTree>
    <p:extLst>
      <p:ext uri="{BB962C8B-B14F-4D97-AF65-F5344CB8AC3E}">
        <p14:creationId xmlns:p14="http://schemas.microsoft.com/office/powerpoint/2010/main" val="2917646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A070-147F-4404-B6FA-582F4B75B6D8}"/>
              </a:ext>
            </a:extLst>
          </p:cNvPr>
          <p:cNvSpPr>
            <a:spLocks noGrp="1"/>
          </p:cNvSpPr>
          <p:nvPr>
            <p:ph type="title"/>
          </p:nvPr>
        </p:nvSpPr>
        <p:spPr/>
        <p:txBody>
          <a:bodyPr/>
          <a:lstStyle/>
          <a:p>
            <a:pPr algn="ctr"/>
            <a:r>
              <a:rPr lang="en-US" dirty="0"/>
              <a:t>Other Consideration</a:t>
            </a:r>
          </a:p>
        </p:txBody>
      </p:sp>
      <p:sp>
        <p:nvSpPr>
          <p:cNvPr id="3" name="Content Placeholder 2">
            <a:extLst>
              <a:ext uri="{FF2B5EF4-FFF2-40B4-BE49-F238E27FC236}">
                <a16:creationId xmlns:a16="http://schemas.microsoft.com/office/drawing/2014/main" id="{AAD566AF-B79C-4C09-91B3-4F2E1D504168}"/>
              </a:ext>
            </a:extLst>
          </p:cNvPr>
          <p:cNvSpPr>
            <a:spLocks noGrp="1"/>
          </p:cNvSpPr>
          <p:nvPr>
            <p:ph idx="1"/>
          </p:nvPr>
        </p:nvSpPr>
        <p:spPr/>
        <p:txBody>
          <a:bodyPr/>
          <a:lstStyle/>
          <a:p>
            <a:r>
              <a:rPr lang="en-US" dirty="0"/>
              <a:t>1.	How visible will your hives be to the public </a:t>
            </a:r>
          </a:p>
          <a:p>
            <a:endParaRPr lang="en-US" dirty="0"/>
          </a:p>
          <a:p>
            <a:r>
              <a:rPr lang="en-US" dirty="0"/>
              <a:t>2.	Is there live stock in the area?  Cattle and horses may rub on    	them and knock them over.  If this is the best location, you will 	want to construct a fence around your Apiary </a:t>
            </a:r>
          </a:p>
          <a:p>
            <a:endParaRPr lang="en-US" dirty="0"/>
          </a:p>
          <a:p>
            <a:r>
              <a:rPr lang="en-US" dirty="0"/>
              <a:t>3.	Is it likely that pesticides will be used? – under a powerline?</a:t>
            </a:r>
          </a:p>
        </p:txBody>
      </p:sp>
    </p:spTree>
    <p:extLst>
      <p:ext uri="{BB962C8B-B14F-4D97-AF65-F5344CB8AC3E}">
        <p14:creationId xmlns:p14="http://schemas.microsoft.com/office/powerpoint/2010/main" val="156716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923B-81AC-4E51-B28D-3D2D9881E8EC}"/>
              </a:ext>
            </a:extLst>
          </p:cNvPr>
          <p:cNvSpPr>
            <a:spLocks noGrp="1"/>
          </p:cNvSpPr>
          <p:nvPr>
            <p:ph type="title"/>
          </p:nvPr>
        </p:nvSpPr>
        <p:spPr/>
        <p:txBody>
          <a:bodyPr/>
          <a:lstStyle/>
          <a:p>
            <a:pPr algn="ctr"/>
            <a:r>
              <a:rPr lang="en-US" dirty="0"/>
              <a:t>Location</a:t>
            </a:r>
          </a:p>
        </p:txBody>
      </p:sp>
      <p:sp>
        <p:nvSpPr>
          <p:cNvPr id="3" name="Content Placeholder 2">
            <a:extLst>
              <a:ext uri="{FF2B5EF4-FFF2-40B4-BE49-F238E27FC236}">
                <a16:creationId xmlns:a16="http://schemas.microsoft.com/office/drawing/2014/main" id="{9212144C-4C1D-48A1-AC4E-1D212FAB22BF}"/>
              </a:ext>
            </a:extLst>
          </p:cNvPr>
          <p:cNvSpPr>
            <a:spLocks noGrp="1"/>
          </p:cNvSpPr>
          <p:nvPr>
            <p:ph idx="1"/>
          </p:nvPr>
        </p:nvSpPr>
        <p:spPr/>
        <p:txBody>
          <a:bodyPr/>
          <a:lstStyle/>
          <a:p>
            <a:r>
              <a:rPr lang="en-US" dirty="0"/>
              <a:t>Backyard Apiary – keeping bees in your backyard is convenient and provides entertainment and a connection with your environment.</a:t>
            </a:r>
          </a:p>
          <a:p>
            <a:endParaRPr lang="en-US" dirty="0"/>
          </a:p>
          <a:p>
            <a:r>
              <a:rPr lang="en-US" dirty="0"/>
              <a:t>Rural verses Urban – surprisingly bees do very well in cities and suburbs.  I live in the country and have my bees about 300 yards away from my house.  </a:t>
            </a:r>
          </a:p>
          <a:p>
            <a:r>
              <a:rPr lang="en-US" dirty="0"/>
              <a:t>Remote Apiary – many beekeepers keep their hives in out-yards located away from their own homes.</a:t>
            </a:r>
          </a:p>
        </p:txBody>
      </p:sp>
    </p:spTree>
    <p:extLst>
      <p:ext uri="{BB962C8B-B14F-4D97-AF65-F5344CB8AC3E}">
        <p14:creationId xmlns:p14="http://schemas.microsoft.com/office/powerpoint/2010/main" val="56137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5AA3-8633-4B57-83D7-B7EAE94F224C}"/>
              </a:ext>
            </a:extLst>
          </p:cNvPr>
          <p:cNvSpPr>
            <a:spLocks noGrp="1"/>
          </p:cNvSpPr>
          <p:nvPr>
            <p:ph type="title"/>
          </p:nvPr>
        </p:nvSpPr>
        <p:spPr/>
        <p:txBody>
          <a:bodyPr>
            <a:normAutofit fontScale="90000"/>
          </a:bodyPr>
          <a:lstStyle/>
          <a:p>
            <a:r>
              <a:rPr lang="en-US" dirty="0"/>
              <a:t>Photos of various Apiaries</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1600" dirty="0"/>
              <a:t>Hives on blocks                                                            Landscape timbers                                                                  Recycled sidewalk &amp; Block</a:t>
            </a:r>
            <a:br>
              <a:rPr lang="en-US" sz="1600" dirty="0"/>
            </a:br>
            <a:br>
              <a:rPr lang="en-US" sz="1600" dirty="0"/>
            </a:br>
            <a:r>
              <a:rPr lang="en-US" sz="1600" dirty="0"/>
              <a:t>                                                                                                                 </a:t>
            </a:r>
            <a:br>
              <a:rPr lang="en-US" sz="1600" dirty="0"/>
            </a:br>
            <a:r>
              <a:rPr lang="en-US" sz="1600" dirty="0"/>
              <a:t>                                                                                                                                                                                                  </a:t>
            </a:r>
          </a:p>
        </p:txBody>
      </p:sp>
      <p:pic>
        <p:nvPicPr>
          <p:cNvPr id="5" name="Content Placeholder 4">
            <a:extLst>
              <a:ext uri="{FF2B5EF4-FFF2-40B4-BE49-F238E27FC236}">
                <a16:creationId xmlns:a16="http://schemas.microsoft.com/office/drawing/2014/main" id="{2344540B-640C-4730-B2E1-9E538A2A878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6578" y="1690688"/>
            <a:ext cx="2703689" cy="2027767"/>
          </a:xfrm>
        </p:spPr>
      </p:pic>
      <p:pic>
        <p:nvPicPr>
          <p:cNvPr id="9" name="Picture 8">
            <a:extLst>
              <a:ext uri="{FF2B5EF4-FFF2-40B4-BE49-F238E27FC236}">
                <a16:creationId xmlns:a16="http://schemas.microsoft.com/office/drawing/2014/main" id="{CE4BBD4D-3066-4276-A2E2-2E12ABD67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167" y="1605844"/>
            <a:ext cx="1784350" cy="2379133"/>
          </a:xfrm>
          <a:prstGeom prst="rect">
            <a:avLst/>
          </a:prstGeom>
        </p:spPr>
      </p:pic>
      <p:pic>
        <p:nvPicPr>
          <p:cNvPr id="12" name="Don talking about swarm prevention">
            <a:hlinkClick r:id="" action="ppaction://media"/>
            <a:extLst>
              <a:ext uri="{FF2B5EF4-FFF2-40B4-BE49-F238E27FC236}">
                <a16:creationId xmlns:a16="http://schemas.microsoft.com/office/drawing/2014/main" id="{C77904EB-C969-466D-A639-0C5FF9DBD8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22734" y="1390062"/>
            <a:ext cx="1784350" cy="3152717"/>
          </a:xfrm>
          <a:prstGeom prst="rect">
            <a:avLst/>
          </a:prstGeom>
        </p:spPr>
      </p:pic>
    </p:spTree>
    <p:extLst>
      <p:ext uri="{BB962C8B-B14F-4D97-AF65-F5344CB8AC3E}">
        <p14:creationId xmlns:p14="http://schemas.microsoft.com/office/powerpoint/2010/main" val="22068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139F-82F6-4CDD-B3AE-9A7D8A558A74}"/>
              </a:ext>
            </a:extLst>
          </p:cNvPr>
          <p:cNvSpPr>
            <a:spLocks noGrp="1"/>
          </p:cNvSpPr>
          <p:nvPr>
            <p:ph type="title"/>
          </p:nvPr>
        </p:nvSpPr>
        <p:spPr/>
        <p:txBody>
          <a:bodyPr/>
          <a:lstStyle/>
          <a:p>
            <a:pPr algn="ctr"/>
            <a:r>
              <a:rPr lang="en-US" dirty="0"/>
              <a:t>Design of hive stands</a:t>
            </a:r>
            <a:br>
              <a:rPr lang="en-US" dirty="0"/>
            </a:br>
            <a:endParaRPr lang="en-US" dirty="0"/>
          </a:p>
        </p:txBody>
      </p:sp>
      <p:pic>
        <p:nvPicPr>
          <p:cNvPr id="1026" name="Picture 2">
            <a:extLst>
              <a:ext uri="{FF2B5EF4-FFF2-40B4-BE49-F238E27FC236}">
                <a16:creationId xmlns:a16="http://schemas.microsoft.com/office/drawing/2014/main" id="{BB350F1A-442A-44C3-A0B5-1D34E836FC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3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A9E3-377C-4A30-9A89-A898BFBD2B8B}"/>
              </a:ext>
            </a:extLst>
          </p:cNvPr>
          <p:cNvSpPr>
            <a:spLocks noGrp="1"/>
          </p:cNvSpPr>
          <p:nvPr>
            <p:ph type="title"/>
          </p:nvPr>
        </p:nvSpPr>
        <p:spPr/>
        <p:txBody>
          <a:bodyPr/>
          <a:lstStyle/>
          <a:p>
            <a:pPr algn="ctr"/>
            <a:r>
              <a:rPr lang="en-US" dirty="0"/>
              <a:t>Other Important Factors</a:t>
            </a:r>
            <a:br>
              <a:rPr lang="en-US" dirty="0"/>
            </a:br>
            <a:endParaRPr lang="en-US" dirty="0"/>
          </a:p>
        </p:txBody>
      </p:sp>
      <p:sp>
        <p:nvSpPr>
          <p:cNvPr id="3" name="Content Placeholder 2">
            <a:extLst>
              <a:ext uri="{FF2B5EF4-FFF2-40B4-BE49-F238E27FC236}">
                <a16:creationId xmlns:a16="http://schemas.microsoft.com/office/drawing/2014/main" id="{43F40328-C785-4690-BE29-B728281CA993}"/>
              </a:ext>
            </a:extLst>
          </p:cNvPr>
          <p:cNvSpPr>
            <a:spLocks noGrp="1"/>
          </p:cNvSpPr>
          <p:nvPr>
            <p:ph idx="1"/>
          </p:nvPr>
        </p:nvSpPr>
        <p:spPr/>
        <p:txBody>
          <a:bodyPr/>
          <a:lstStyle/>
          <a:p>
            <a:r>
              <a:rPr lang="en-US" dirty="0"/>
              <a:t> Hive should be facing South to Southeast  - Opening facing morning sun and away from the wind and Rain.</a:t>
            </a:r>
          </a:p>
          <a:p>
            <a:r>
              <a:rPr lang="en-US" dirty="0"/>
              <a:t>Height of the bottom board from the ground – I recommend the hive to be approximately 18 inches off the ground.</a:t>
            </a:r>
          </a:p>
          <a:p>
            <a:r>
              <a:rPr lang="en-US" dirty="0"/>
              <a:t>Distance between hives – generally 2 feet apart reduces the risk of drifting and to allow easy access for inspection</a:t>
            </a:r>
          </a:p>
          <a:p>
            <a:pPr marL="0" indent="0">
              <a:buNone/>
            </a:pPr>
            <a:r>
              <a:rPr lang="en-US" dirty="0"/>
              <a:t>Area around the hives – you will need an area that is free from debris and level to prevent tripping and increase ease to manager your bee hives.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6164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5C7B-241C-4985-B452-56E8DE6D0595}"/>
              </a:ext>
            </a:extLst>
          </p:cNvPr>
          <p:cNvSpPr>
            <a:spLocks noGrp="1"/>
          </p:cNvSpPr>
          <p:nvPr>
            <p:ph type="title"/>
          </p:nvPr>
        </p:nvSpPr>
        <p:spPr/>
        <p:txBody>
          <a:bodyPr/>
          <a:lstStyle/>
          <a:p>
            <a:r>
              <a:rPr lang="en-US" dirty="0"/>
              <a:t>Water Source</a:t>
            </a:r>
          </a:p>
        </p:txBody>
      </p:sp>
      <p:sp>
        <p:nvSpPr>
          <p:cNvPr id="3" name="Content Placeholder 2">
            <a:extLst>
              <a:ext uri="{FF2B5EF4-FFF2-40B4-BE49-F238E27FC236}">
                <a16:creationId xmlns:a16="http://schemas.microsoft.com/office/drawing/2014/main" id="{63C27602-90E6-49EB-9A39-BE5A48C121F2}"/>
              </a:ext>
            </a:extLst>
          </p:cNvPr>
          <p:cNvSpPr>
            <a:spLocks noGrp="1"/>
          </p:cNvSpPr>
          <p:nvPr>
            <p:ph idx="1"/>
          </p:nvPr>
        </p:nvSpPr>
        <p:spPr/>
        <p:txBody>
          <a:bodyPr/>
          <a:lstStyle/>
          <a:p>
            <a:pPr marL="0" indent="0">
              <a:buNone/>
            </a:pPr>
            <a:r>
              <a:rPr lang="en-US" dirty="0"/>
              <a:t>Farm/country land often have many sources of water nearby, streams, creeks, pond within 400 to 600 meters.  Birdbaths, chicken waterers, etc. are also good sources to provide clean water to your bees.</a:t>
            </a:r>
          </a:p>
          <a:p>
            <a:pPr marL="0" indent="0">
              <a:buNone/>
            </a:pPr>
            <a:r>
              <a:rPr lang="en-US" dirty="0"/>
              <a:t>Note for urban beekeeping – if you don’t provide nearby water, they can be a nuisance at all nearby pools.</a:t>
            </a:r>
          </a:p>
          <a:p>
            <a:pPr marL="0" indent="0">
              <a:buNone/>
            </a:pPr>
            <a:r>
              <a:rPr lang="en-US" dirty="0"/>
              <a:t>Bees can drown easily, so you may want to add  corks, sticks, marbles or rocks, in your water source.    </a:t>
            </a:r>
          </a:p>
          <a:p>
            <a:pPr marL="0" indent="0">
              <a:buNone/>
            </a:pPr>
            <a:endParaRPr lang="en-US" dirty="0"/>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670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D2A1-A56F-4111-BB6B-9B7B42E50468}"/>
              </a:ext>
            </a:extLst>
          </p:cNvPr>
          <p:cNvSpPr>
            <a:spLocks noGrp="1"/>
          </p:cNvSpPr>
          <p:nvPr>
            <p:ph type="title"/>
          </p:nvPr>
        </p:nvSpPr>
        <p:spPr/>
        <p:txBody>
          <a:bodyPr/>
          <a:lstStyle/>
          <a:p>
            <a:pPr algn="ctr"/>
            <a:r>
              <a:rPr lang="en-US" dirty="0"/>
              <a:t>Water Feeders</a:t>
            </a:r>
            <a:br>
              <a:rPr lang="en-US" dirty="0"/>
            </a:br>
            <a:endParaRPr lang="en-US" dirty="0"/>
          </a:p>
        </p:txBody>
      </p:sp>
      <p:pic>
        <p:nvPicPr>
          <p:cNvPr id="1026" name="Picture 2">
            <a:extLst>
              <a:ext uri="{FF2B5EF4-FFF2-40B4-BE49-F238E27FC236}">
                <a16:creationId xmlns:a16="http://schemas.microsoft.com/office/drawing/2014/main" id="{6421B842-EDCE-410E-A87F-CB764C26E1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628" y="1949801"/>
            <a:ext cx="2679750" cy="2397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82FE1E1-31A7-4980-BF04-77C401577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314" y="1949801"/>
            <a:ext cx="3593586" cy="2397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FE2A83-DB33-4439-9AC3-CA6D7ED79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184" y="1949802"/>
            <a:ext cx="1798426" cy="239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878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6170</TotalTime>
  <Words>545</Words>
  <Application>Microsoft Office PowerPoint</Application>
  <PresentationFormat>Widescreen</PresentationFormat>
  <Paragraphs>41</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Setting up your Apiary </vt:lpstr>
      <vt:lpstr>5 Considerations in Setting up Your Apiary</vt:lpstr>
      <vt:lpstr>Other Consideration</vt:lpstr>
      <vt:lpstr>Location</vt:lpstr>
      <vt:lpstr>Photos of various Apiaries               Hives on blocks                                                            Landscape timbers                                                                  Recycled sidewalk &amp; Block                                                                                                                                                                                                                                                                                                                      </vt:lpstr>
      <vt:lpstr>Design of hive stands </vt:lpstr>
      <vt:lpstr>Other Important Factors </vt:lpstr>
      <vt:lpstr>Water Source</vt:lpstr>
      <vt:lpstr>Water Feeders </vt:lpstr>
      <vt:lpstr>Photos of Apiaries </vt:lpstr>
      <vt:lpstr>Being a Good Neighbor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your Apiary</dc:title>
  <dc:creator>Donald Crock</dc:creator>
  <cp:lastModifiedBy>Donald Crock</cp:lastModifiedBy>
  <cp:revision>28</cp:revision>
  <cp:lastPrinted>2021-01-14T15:25:09Z</cp:lastPrinted>
  <dcterms:created xsi:type="dcterms:W3CDTF">2021-01-10T17:31:03Z</dcterms:created>
  <dcterms:modified xsi:type="dcterms:W3CDTF">2022-03-03T11:34:27Z</dcterms:modified>
</cp:coreProperties>
</file>