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7" d="100"/>
          <a:sy n="87" d="100"/>
        </p:scale>
        <p:origin x="48" y="4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BBB50-AA33-43A5-B3D9-67F57EA4B7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63F5AED-791D-493A-BF9C-072A25940F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F5ED51-967B-499D-AE8F-0D9E80F36FDE}"/>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1148B8C0-5F9A-415B-BFE8-32A0B1B33C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BC0F5A-DD23-4710-B454-E5DD1ACBEB02}"/>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2961564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430D-7DFA-41E6-B530-7BCE8D16BA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660CB2-53B3-483E-967C-9C5050B492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A9115E-7341-40D1-B41C-E1C8FD1C438A}"/>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437652E0-15EF-4580-B45E-DDF01CE416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7DA3FC-FAB4-457A-B9D1-9A3F9A97C75D}"/>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2509529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DBFF9B-D07D-4D47-B55E-AA653F882E9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780CBE-F024-40A4-96B9-7D08BC10B0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18B75-BE67-40DC-A2A8-E3F6DFE1D6B4}"/>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FF67F427-49B0-459E-B9EF-4EEBFBFAEA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B68FBD-6E64-4BD5-B311-BCD6CFC616D3}"/>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3955122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36EC4-5E09-45E1-BCBF-5121A12186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A09911-3CFE-4D7B-9655-83B9AB6898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1E9908-2CF2-4458-A5F9-8F9C3088D3F5}"/>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4C5484A4-E7EB-4796-B5AF-9014A19B0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D59132-B118-48D9-AF3A-C3D4A1E8B790}"/>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2645711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83227-4392-4009-90AD-ADD94D7E1F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89EA64-D048-4557-8C86-34857D0FC0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53A011-808B-4F5F-B56C-EC256500DDFD}"/>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E225E40C-7CA8-416C-A83D-C0753A16B3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5A5ED9-06B5-4719-961A-5630BF55A9F2}"/>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318060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E5D2E-B4FB-4D65-8E5D-FC8574013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DF7F28-1E0F-4BBE-B5D9-5B0D0A69AA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77BC73-2C3F-4E2B-A272-E3D247C237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1F2127-2E93-43DF-9431-3404104BD2D9}"/>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6" name="Footer Placeholder 5">
            <a:extLst>
              <a:ext uri="{FF2B5EF4-FFF2-40B4-BE49-F238E27FC236}">
                <a16:creationId xmlns:a16="http://schemas.microsoft.com/office/drawing/2014/main" id="{EF1EFEE1-5951-4EEB-9DF2-D86B1ADE96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E8D60E-6667-4100-A80C-BF600300E0FF}"/>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2936881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1A381-C803-41DF-BCAF-EABF4B0325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C4FAE-C379-43E2-B723-F081B0C129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CDE2A4-C85A-47B4-A6CE-88C8A45991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F8D978-4EA2-4DA9-B664-7E873131B8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692CD5-D3C9-48DF-BD7F-2F50C11D75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132E191-7E51-4ACB-AB0D-EDCC79F8EFC1}"/>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8" name="Footer Placeholder 7">
            <a:extLst>
              <a:ext uri="{FF2B5EF4-FFF2-40B4-BE49-F238E27FC236}">
                <a16:creationId xmlns:a16="http://schemas.microsoft.com/office/drawing/2014/main" id="{212D2F6E-B5E3-47E4-AF6F-F6404FC14B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31AE48-97E1-4C9D-8297-3982DE60867D}"/>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3968468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3513E-2886-4593-A24E-168A9DFB48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6C2E38-F3B9-4A1F-BE93-785246819265}"/>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4" name="Footer Placeholder 3">
            <a:extLst>
              <a:ext uri="{FF2B5EF4-FFF2-40B4-BE49-F238E27FC236}">
                <a16:creationId xmlns:a16="http://schemas.microsoft.com/office/drawing/2014/main" id="{D327DB75-DAAB-4FBF-83F9-BD002C98E5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EC9A25-EE1E-4FE2-A1F4-801FE5A823B1}"/>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376972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BB64B2-79DE-4197-82C0-F9AA819833B3}"/>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3" name="Footer Placeholder 2">
            <a:extLst>
              <a:ext uri="{FF2B5EF4-FFF2-40B4-BE49-F238E27FC236}">
                <a16:creationId xmlns:a16="http://schemas.microsoft.com/office/drawing/2014/main" id="{E92C74FE-0271-431D-BAAE-758F1501E1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082FB9-5B1C-4C6B-BEF9-A4E2B470C3D8}"/>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48591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17F8-5E38-4E6E-9158-CB7C9F53C3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A9811A-B14E-40FE-A968-CE9CB8F095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C7D533-1BD4-4E0C-AB76-F2791FD7A8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B90EB2-0DED-4D1F-B1BD-87B5F18B0209}"/>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6" name="Footer Placeholder 5">
            <a:extLst>
              <a:ext uri="{FF2B5EF4-FFF2-40B4-BE49-F238E27FC236}">
                <a16:creationId xmlns:a16="http://schemas.microsoft.com/office/drawing/2014/main" id="{522CADA7-35F8-4505-9B9A-F94AA0F3B9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0B28E-FF27-4051-A9C7-F53DB8DE0191}"/>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3960396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4D03F-02EB-4659-9019-024A2E4A48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B447DE-33B7-4ED7-8B67-E7CDD8535A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AA3522-E679-44B9-B5B3-C72F85B80C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AF507B-6039-4720-9D72-BCD18C61383F}"/>
              </a:ext>
            </a:extLst>
          </p:cNvPr>
          <p:cNvSpPr>
            <a:spLocks noGrp="1"/>
          </p:cNvSpPr>
          <p:nvPr>
            <p:ph type="dt" sz="half" idx="10"/>
          </p:nvPr>
        </p:nvSpPr>
        <p:spPr/>
        <p:txBody>
          <a:bodyPr/>
          <a:lstStyle/>
          <a:p>
            <a:fld id="{62DD94B2-00F9-47CC-8125-25CA059A1465}" type="datetimeFigureOut">
              <a:rPr lang="en-US" smtClean="0"/>
              <a:t>3/3/2022</a:t>
            </a:fld>
            <a:endParaRPr lang="en-US"/>
          </a:p>
        </p:txBody>
      </p:sp>
      <p:sp>
        <p:nvSpPr>
          <p:cNvPr id="6" name="Footer Placeholder 5">
            <a:extLst>
              <a:ext uri="{FF2B5EF4-FFF2-40B4-BE49-F238E27FC236}">
                <a16:creationId xmlns:a16="http://schemas.microsoft.com/office/drawing/2014/main" id="{EFEEB412-2029-42AB-971C-3717B1E801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73C3D1-7A75-4619-9AD7-FD7FE547D233}"/>
              </a:ext>
            </a:extLst>
          </p:cNvPr>
          <p:cNvSpPr>
            <a:spLocks noGrp="1"/>
          </p:cNvSpPr>
          <p:nvPr>
            <p:ph type="sldNum" sz="quarter" idx="12"/>
          </p:nvPr>
        </p:nvSpPr>
        <p:spPr/>
        <p:txBody>
          <a:bodyPr/>
          <a:lstStyle/>
          <a:p>
            <a:fld id="{3FB56AC7-8F13-4C04-9616-FB724CABD547}" type="slidenum">
              <a:rPr lang="en-US" smtClean="0"/>
              <a:t>‹#›</a:t>
            </a:fld>
            <a:endParaRPr lang="en-US"/>
          </a:p>
        </p:txBody>
      </p:sp>
    </p:spTree>
    <p:extLst>
      <p:ext uri="{BB962C8B-B14F-4D97-AF65-F5344CB8AC3E}">
        <p14:creationId xmlns:p14="http://schemas.microsoft.com/office/powerpoint/2010/main" val="1341805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FA69CE-72E4-40A8-8B90-DD17E7EEF6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9C2405-9DBC-4499-976B-1226D09CDB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572DD-7784-46A9-89BF-21216A64E3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D94B2-00F9-47CC-8125-25CA059A1465}" type="datetimeFigureOut">
              <a:rPr lang="en-US" smtClean="0"/>
              <a:t>3/3/2022</a:t>
            </a:fld>
            <a:endParaRPr lang="en-US"/>
          </a:p>
        </p:txBody>
      </p:sp>
      <p:sp>
        <p:nvSpPr>
          <p:cNvPr id="5" name="Footer Placeholder 4">
            <a:extLst>
              <a:ext uri="{FF2B5EF4-FFF2-40B4-BE49-F238E27FC236}">
                <a16:creationId xmlns:a16="http://schemas.microsoft.com/office/drawing/2014/main" id="{B6914136-390D-4BD2-B5BE-5AD6D8A1DD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E12041C-FA23-4249-BA2A-3E20C1C3F0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56AC7-8F13-4C04-9616-FB724CABD547}" type="slidenum">
              <a:rPr lang="en-US" smtClean="0"/>
              <a:t>‹#›</a:t>
            </a:fld>
            <a:endParaRPr lang="en-US"/>
          </a:p>
        </p:txBody>
      </p:sp>
    </p:spTree>
    <p:extLst>
      <p:ext uri="{BB962C8B-B14F-4D97-AF65-F5344CB8AC3E}">
        <p14:creationId xmlns:p14="http://schemas.microsoft.com/office/powerpoint/2010/main" val="4222685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ohiostatebeekeeper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A2B7E-8FAE-473F-BD87-14B298A3BDE8}"/>
              </a:ext>
            </a:extLst>
          </p:cNvPr>
          <p:cNvSpPr>
            <a:spLocks noGrp="1"/>
          </p:cNvSpPr>
          <p:nvPr>
            <p:ph type="ctrTitle"/>
          </p:nvPr>
        </p:nvSpPr>
        <p:spPr>
          <a:xfrm>
            <a:off x="1524000" y="949325"/>
            <a:ext cx="9144000" cy="2479675"/>
          </a:xfrm>
        </p:spPr>
        <p:txBody>
          <a:bodyPr/>
          <a:lstStyle/>
          <a:p>
            <a:r>
              <a:rPr lang="en-US" dirty="0"/>
              <a:t>Buying Bees</a:t>
            </a:r>
            <a:br>
              <a:rPr lang="en-US" dirty="0"/>
            </a:br>
            <a:endParaRPr lang="en-US" dirty="0"/>
          </a:p>
        </p:txBody>
      </p:sp>
      <p:sp>
        <p:nvSpPr>
          <p:cNvPr id="3" name="Subtitle 2">
            <a:extLst>
              <a:ext uri="{FF2B5EF4-FFF2-40B4-BE49-F238E27FC236}">
                <a16:creationId xmlns:a16="http://schemas.microsoft.com/office/drawing/2014/main" id="{5A100E59-6F86-4069-B31A-AD2E26A890C4}"/>
              </a:ext>
            </a:extLst>
          </p:cNvPr>
          <p:cNvSpPr>
            <a:spLocks noGrp="1"/>
          </p:cNvSpPr>
          <p:nvPr>
            <p:ph type="subTitle" idx="1"/>
          </p:nvPr>
        </p:nvSpPr>
        <p:spPr>
          <a:xfrm>
            <a:off x="1524000" y="3602038"/>
            <a:ext cx="9144000" cy="2674584"/>
          </a:xfrm>
        </p:spPr>
        <p:txBody>
          <a:bodyPr>
            <a:normAutofit/>
          </a:bodyPr>
          <a:lstStyle/>
          <a:p>
            <a:pPr algn="l"/>
            <a:r>
              <a:rPr lang="en-US" b="1" dirty="0"/>
              <a:t>Package bees </a:t>
            </a:r>
            <a:r>
              <a:rPr lang="en-US" dirty="0"/>
              <a:t>– Many beekeepers order packages of bees when starting out.  A package is a hollow wire mesh and wood or plastic box filled with two or three pounds of bees, and a caged, mated queen.</a:t>
            </a:r>
          </a:p>
          <a:p>
            <a:pPr algn="l"/>
            <a:r>
              <a:rPr lang="en-US" b="1" dirty="0"/>
              <a:t>A Nucleus Colony (Nuc) </a:t>
            </a:r>
            <a:r>
              <a:rPr lang="en-US" dirty="0"/>
              <a:t>– A nuc is four or five frames of drawn comb with brood honey and stored pollen.</a:t>
            </a:r>
          </a:p>
          <a:p>
            <a:pPr algn="l"/>
            <a:r>
              <a:rPr lang="en-US" b="1" dirty="0"/>
              <a:t>A Full Size Hive </a:t>
            </a:r>
            <a:r>
              <a:rPr lang="en-US" dirty="0"/>
              <a:t>– Beekeepers rarely sell full size hives unless they are downsizing or retiring from their operations</a:t>
            </a:r>
          </a:p>
          <a:p>
            <a:pPr algn="l"/>
            <a:endParaRPr lang="en-US" dirty="0"/>
          </a:p>
        </p:txBody>
      </p:sp>
    </p:spTree>
    <p:extLst>
      <p:ext uri="{BB962C8B-B14F-4D97-AF65-F5344CB8AC3E}">
        <p14:creationId xmlns:p14="http://schemas.microsoft.com/office/powerpoint/2010/main" val="745701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42769-7E1D-4BC2-B881-8354D0A35A43}"/>
              </a:ext>
            </a:extLst>
          </p:cNvPr>
          <p:cNvSpPr>
            <a:spLocks noGrp="1"/>
          </p:cNvSpPr>
          <p:nvPr>
            <p:ph type="title"/>
          </p:nvPr>
        </p:nvSpPr>
        <p:spPr/>
        <p:txBody>
          <a:bodyPr/>
          <a:lstStyle/>
          <a:p>
            <a:pPr algn="ctr"/>
            <a:r>
              <a:rPr lang="en-US" dirty="0"/>
              <a:t>Package Bees</a:t>
            </a:r>
          </a:p>
        </p:txBody>
      </p:sp>
      <p:sp>
        <p:nvSpPr>
          <p:cNvPr id="3" name="Content Placeholder 2">
            <a:extLst>
              <a:ext uri="{FF2B5EF4-FFF2-40B4-BE49-F238E27FC236}">
                <a16:creationId xmlns:a16="http://schemas.microsoft.com/office/drawing/2014/main" id="{C3FFEAB3-5138-444E-94C7-60DBB75F7FB3}"/>
              </a:ext>
            </a:extLst>
          </p:cNvPr>
          <p:cNvSpPr>
            <a:spLocks noGrp="1"/>
          </p:cNvSpPr>
          <p:nvPr>
            <p:ph idx="1"/>
          </p:nvPr>
        </p:nvSpPr>
        <p:spPr/>
        <p:txBody>
          <a:bodyPr/>
          <a:lstStyle/>
          <a:p>
            <a:r>
              <a:rPr lang="en-US" dirty="0"/>
              <a:t>Package Bees – Many beekeepers order packages of bees when starting out.  After receiving the package the beekeeper must install the bees into his or her hive equipment.</a:t>
            </a:r>
          </a:p>
          <a:p>
            <a:r>
              <a:rPr lang="en-US" dirty="0"/>
              <a:t>Package Bees are usually produced in the warm climate of the south and shipped north in early spring.</a:t>
            </a:r>
          </a:p>
          <a:p>
            <a:r>
              <a:rPr lang="en-US" dirty="0"/>
              <a:t>Package bees require a little extra attention and since they have no resources, you must feed sugar water until they can buildup strength and draw out combs. </a:t>
            </a:r>
          </a:p>
          <a:p>
            <a:r>
              <a:rPr lang="en-US" dirty="0"/>
              <a:t>Advantages of package bees is availability.  They can be purchased earlier in the spring than Nucs.</a:t>
            </a:r>
          </a:p>
          <a:p>
            <a:endParaRPr lang="en-US" dirty="0"/>
          </a:p>
        </p:txBody>
      </p:sp>
    </p:spTree>
    <p:extLst>
      <p:ext uri="{BB962C8B-B14F-4D97-AF65-F5344CB8AC3E}">
        <p14:creationId xmlns:p14="http://schemas.microsoft.com/office/powerpoint/2010/main" val="3389843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ADBE7-04FE-4C36-BF1E-A5A165194659}"/>
              </a:ext>
            </a:extLst>
          </p:cNvPr>
          <p:cNvSpPr>
            <a:spLocks noGrp="1"/>
          </p:cNvSpPr>
          <p:nvPr>
            <p:ph type="title"/>
          </p:nvPr>
        </p:nvSpPr>
        <p:spPr/>
        <p:txBody>
          <a:bodyPr/>
          <a:lstStyle/>
          <a:p>
            <a:pPr algn="ctr"/>
            <a:r>
              <a:rPr lang="en-US" dirty="0"/>
              <a:t>A Nucleus Colony</a:t>
            </a:r>
          </a:p>
        </p:txBody>
      </p:sp>
      <p:sp>
        <p:nvSpPr>
          <p:cNvPr id="3" name="Content Placeholder 2">
            <a:extLst>
              <a:ext uri="{FF2B5EF4-FFF2-40B4-BE49-F238E27FC236}">
                <a16:creationId xmlns:a16="http://schemas.microsoft.com/office/drawing/2014/main" id="{4B1330B4-06C8-42CE-A82F-C29DDC4AA108}"/>
              </a:ext>
            </a:extLst>
          </p:cNvPr>
          <p:cNvSpPr>
            <a:spLocks noGrp="1"/>
          </p:cNvSpPr>
          <p:nvPr>
            <p:ph idx="1"/>
          </p:nvPr>
        </p:nvSpPr>
        <p:spPr/>
        <p:txBody>
          <a:bodyPr/>
          <a:lstStyle/>
          <a:p>
            <a:r>
              <a:rPr lang="en-US" dirty="0"/>
              <a:t>The Nuc is one of the more popular ways for beginner beekeepers to start their own colony of bees.</a:t>
            </a:r>
          </a:p>
          <a:p>
            <a:r>
              <a:rPr lang="en-US" dirty="0"/>
              <a:t>A Nuc is four or five frames of drawn comb with brood, honey and stored pollen. It is already established and the queen has been accepted and is laying well.  The colony is raring to go, ready to build up on the first nectar flow.</a:t>
            </a:r>
          </a:p>
          <a:p>
            <a:r>
              <a:rPr lang="en-US" dirty="0"/>
              <a:t>Most Nuc producers are small to medium size beekeepers.  They can sell out quickly.  It is best to order your bees during the winter for the coming spring.</a:t>
            </a:r>
          </a:p>
        </p:txBody>
      </p:sp>
    </p:spTree>
    <p:extLst>
      <p:ext uri="{BB962C8B-B14F-4D97-AF65-F5344CB8AC3E}">
        <p14:creationId xmlns:p14="http://schemas.microsoft.com/office/powerpoint/2010/main" val="785159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06875-621E-4AC9-8AB2-E301E1D3EF72}"/>
              </a:ext>
            </a:extLst>
          </p:cNvPr>
          <p:cNvSpPr>
            <a:spLocks noGrp="1"/>
          </p:cNvSpPr>
          <p:nvPr>
            <p:ph type="title"/>
          </p:nvPr>
        </p:nvSpPr>
        <p:spPr/>
        <p:txBody>
          <a:bodyPr/>
          <a:lstStyle/>
          <a:p>
            <a:pPr algn="ctr"/>
            <a:r>
              <a:rPr lang="en-US" dirty="0"/>
              <a:t>An established Bee Hive</a:t>
            </a:r>
          </a:p>
        </p:txBody>
      </p:sp>
      <p:sp>
        <p:nvSpPr>
          <p:cNvPr id="3" name="Content Placeholder 2">
            <a:extLst>
              <a:ext uri="{FF2B5EF4-FFF2-40B4-BE49-F238E27FC236}">
                <a16:creationId xmlns:a16="http://schemas.microsoft.com/office/drawing/2014/main" id="{FFE797D0-F4C8-4DCD-BC1C-C9EB80CC154D}"/>
              </a:ext>
            </a:extLst>
          </p:cNvPr>
          <p:cNvSpPr>
            <a:spLocks noGrp="1"/>
          </p:cNvSpPr>
          <p:nvPr>
            <p:ph idx="1"/>
          </p:nvPr>
        </p:nvSpPr>
        <p:spPr/>
        <p:txBody>
          <a:bodyPr/>
          <a:lstStyle/>
          <a:p>
            <a:r>
              <a:rPr lang="en-US" dirty="0"/>
              <a:t>Established Bee Hive – It’s difficult for a beginner who has never worked bees fore, to start with a full-size hive.  Unless the price is right and you have a mentor to help you, I would not suggest a Full Size Hive.</a:t>
            </a:r>
          </a:p>
          <a:p>
            <a:r>
              <a:rPr lang="en-US" dirty="0"/>
              <a:t>It is very important to view the beekeeper’s apiary inspection report for disease and health.  You will inherit these from the prior beekeeper.</a:t>
            </a:r>
          </a:p>
        </p:txBody>
      </p:sp>
    </p:spTree>
    <p:extLst>
      <p:ext uri="{BB962C8B-B14F-4D97-AF65-F5344CB8AC3E}">
        <p14:creationId xmlns:p14="http://schemas.microsoft.com/office/powerpoint/2010/main" val="2808498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4214E-833A-433E-BBA9-3465120B475B}"/>
              </a:ext>
            </a:extLst>
          </p:cNvPr>
          <p:cNvSpPr>
            <a:spLocks noGrp="1"/>
          </p:cNvSpPr>
          <p:nvPr>
            <p:ph type="title"/>
          </p:nvPr>
        </p:nvSpPr>
        <p:spPr/>
        <p:txBody>
          <a:bodyPr/>
          <a:lstStyle/>
          <a:p>
            <a:pPr algn="ctr"/>
            <a:r>
              <a:rPr lang="en-US" dirty="0"/>
              <a:t>Catching a Swarm</a:t>
            </a:r>
          </a:p>
        </p:txBody>
      </p:sp>
      <p:sp>
        <p:nvSpPr>
          <p:cNvPr id="3" name="Content Placeholder 2">
            <a:extLst>
              <a:ext uri="{FF2B5EF4-FFF2-40B4-BE49-F238E27FC236}">
                <a16:creationId xmlns:a16="http://schemas.microsoft.com/office/drawing/2014/main" id="{3C965573-E5E0-4C1A-8964-BC717B03B509}"/>
              </a:ext>
            </a:extLst>
          </p:cNvPr>
          <p:cNvSpPr>
            <a:spLocks noGrp="1"/>
          </p:cNvSpPr>
          <p:nvPr>
            <p:ph idx="1"/>
          </p:nvPr>
        </p:nvSpPr>
        <p:spPr/>
        <p:txBody>
          <a:bodyPr/>
          <a:lstStyle/>
          <a:p>
            <a:r>
              <a:rPr lang="en-US" dirty="0"/>
              <a:t>Catching a Swarm will require a little more enterprising individual who is not afraid of hands-on learning. </a:t>
            </a:r>
          </a:p>
          <a:p>
            <a:r>
              <a:rPr lang="en-US" dirty="0"/>
              <a:t>For a beginner, it will be most helpful to have a mentor through this process.  </a:t>
            </a:r>
          </a:p>
          <a:p>
            <a:r>
              <a:rPr lang="en-US" dirty="0"/>
              <a:t>The Swarm of bees is the process of a healthy over-crowded hive dividing up into two colonies.  </a:t>
            </a:r>
          </a:p>
          <a:p>
            <a:r>
              <a:rPr lang="en-US" dirty="0"/>
              <a:t>Successful swarm catching requires a bit of beekeeping knowledge.</a:t>
            </a:r>
          </a:p>
        </p:txBody>
      </p:sp>
    </p:spTree>
    <p:extLst>
      <p:ext uri="{BB962C8B-B14F-4D97-AF65-F5344CB8AC3E}">
        <p14:creationId xmlns:p14="http://schemas.microsoft.com/office/powerpoint/2010/main" val="1406415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2A6D-BFB4-4864-B617-954B4E0E8835}"/>
              </a:ext>
            </a:extLst>
          </p:cNvPr>
          <p:cNvSpPr>
            <a:spLocks noGrp="1"/>
          </p:cNvSpPr>
          <p:nvPr>
            <p:ph type="title"/>
          </p:nvPr>
        </p:nvSpPr>
        <p:spPr/>
        <p:txBody>
          <a:bodyPr/>
          <a:lstStyle/>
          <a:p>
            <a:pPr algn="ctr"/>
            <a:r>
              <a:rPr lang="en-US" dirty="0"/>
              <a:t>Race of Honey Bees</a:t>
            </a:r>
          </a:p>
        </p:txBody>
      </p:sp>
      <p:sp>
        <p:nvSpPr>
          <p:cNvPr id="3" name="Content Placeholder 2">
            <a:extLst>
              <a:ext uri="{FF2B5EF4-FFF2-40B4-BE49-F238E27FC236}">
                <a16:creationId xmlns:a16="http://schemas.microsoft.com/office/drawing/2014/main" id="{DDC75E2B-C857-4168-B67E-6B7908CA3598}"/>
              </a:ext>
            </a:extLst>
          </p:cNvPr>
          <p:cNvSpPr>
            <a:spLocks noGrp="1"/>
          </p:cNvSpPr>
          <p:nvPr>
            <p:ph idx="1"/>
          </p:nvPr>
        </p:nvSpPr>
        <p:spPr/>
        <p:txBody>
          <a:bodyPr/>
          <a:lstStyle/>
          <a:p>
            <a:r>
              <a:rPr lang="en-US" dirty="0"/>
              <a:t>Italian – are probably the most popular bees ordered in North America.  They are known for being gentle and good honey producers. </a:t>
            </a:r>
          </a:p>
          <a:p>
            <a:r>
              <a:rPr lang="en-US" dirty="0"/>
              <a:t>Carniolan – are also very popular in the US.  They can be found in Eastern Europe and are good for overwintering.  They adapt at handling </a:t>
            </a:r>
            <a:r>
              <a:rPr lang="en-US" dirty="0" err="1"/>
              <a:t>dearths</a:t>
            </a:r>
            <a:r>
              <a:rPr lang="en-US" dirty="0"/>
              <a:t> and rapidly adjust brood production based on the availability of food.</a:t>
            </a:r>
          </a:p>
          <a:p>
            <a:r>
              <a:rPr lang="en-US" dirty="0"/>
              <a:t>Cordovan – are a subset of Italians with more yellow coloring  They are also very gentle.</a:t>
            </a:r>
          </a:p>
          <a:p>
            <a:endParaRPr lang="en-US" dirty="0"/>
          </a:p>
        </p:txBody>
      </p:sp>
    </p:spTree>
    <p:extLst>
      <p:ext uri="{BB962C8B-B14F-4D97-AF65-F5344CB8AC3E}">
        <p14:creationId xmlns:p14="http://schemas.microsoft.com/office/powerpoint/2010/main" val="3154405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F5E9C-D337-4FAF-A9B0-5F0EA3D83EC2}"/>
              </a:ext>
            </a:extLst>
          </p:cNvPr>
          <p:cNvSpPr>
            <a:spLocks noGrp="1"/>
          </p:cNvSpPr>
          <p:nvPr>
            <p:ph type="title"/>
          </p:nvPr>
        </p:nvSpPr>
        <p:spPr/>
        <p:txBody>
          <a:bodyPr/>
          <a:lstStyle/>
          <a:p>
            <a:r>
              <a:rPr lang="en-US" dirty="0"/>
              <a:t>Breed of Bees continued</a:t>
            </a:r>
            <a:br>
              <a:rPr lang="en-US" dirty="0"/>
            </a:br>
            <a:endParaRPr lang="en-US" dirty="0"/>
          </a:p>
        </p:txBody>
      </p:sp>
      <p:sp>
        <p:nvSpPr>
          <p:cNvPr id="3" name="Content Placeholder 2">
            <a:extLst>
              <a:ext uri="{FF2B5EF4-FFF2-40B4-BE49-F238E27FC236}">
                <a16:creationId xmlns:a16="http://schemas.microsoft.com/office/drawing/2014/main" id="{A6ADC6B4-5C0C-45AC-B03D-4E0BF9A67D87}"/>
              </a:ext>
            </a:extLst>
          </p:cNvPr>
          <p:cNvSpPr>
            <a:spLocks noGrp="1"/>
          </p:cNvSpPr>
          <p:nvPr>
            <p:ph idx="1"/>
          </p:nvPr>
        </p:nvSpPr>
        <p:spPr/>
        <p:txBody>
          <a:bodyPr/>
          <a:lstStyle/>
          <a:p>
            <a:r>
              <a:rPr lang="en-US" dirty="0"/>
              <a:t>Buckfast – Buckfast bees are a hybrid and were developed in the 20</a:t>
            </a:r>
            <a:r>
              <a:rPr lang="en-US" baseline="30000" dirty="0"/>
              <a:t>th</a:t>
            </a:r>
            <a:r>
              <a:rPr lang="en-US" dirty="0"/>
              <a:t> century by Brother Adam of Buckfast Abbey.  The stock was imported to U.S. by way of the Canada.</a:t>
            </a:r>
          </a:p>
          <a:p>
            <a:r>
              <a:rPr lang="en-US" dirty="0"/>
              <a:t>Russian _ are dark brown to black in color.  They originate in the </a:t>
            </a:r>
            <a:r>
              <a:rPr lang="en-US" dirty="0" err="1"/>
              <a:t>Primorsky</a:t>
            </a:r>
            <a:r>
              <a:rPr lang="en-US" dirty="0"/>
              <a:t> region, which is also home to the Varroa and Tracheal mites.  As such they have developed a natural tolerance to these lively pest.  </a:t>
            </a:r>
          </a:p>
        </p:txBody>
      </p:sp>
    </p:spTree>
    <p:extLst>
      <p:ext uri="{BB962C8B-B14F-4D97-AF65-F5344CB8AC3E}">
        <p14:creationId xmlns:p14="http://schemas.microsoft.com/office/powerpoint/2010/main" val="4035937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EEEC-9F9E-4FED-812D-237416850E0E}"/>
              </a:ext>
            </a:extLst>
          </p:cNvPr>
          <p:cNvSpPr>
            <a:spLocks noGrp="1"/>
          </p:cNvSpPr>
          <p:nvPr>
            <p:ph type="title"/>
          </p:nvPr>
        </p:nvSpPr>
        <p:spPr/>
        <p:txBody>
          <a:bodyPr/>
          <a:lstStyle/>
          <a:p>
            <a:r>
              <a:rPr lang="en-US" dirty="0"/>
              <a:t>Purchasing Your Bees</a:t>
            </a:r>
          </a:p>
        </p:txBody>
      </p:sp>
      <p:sp>
        <p:nvSpPr>
          <p:cNvPr id="3" name="Content Placeholder 2">
            <a:extLst>
              <a:ext uri="{FF2B5EF4-FFF2-40B4-BE49-F238E27FC236}">
                <a16:creationId xmlns:a16="http://schemas.microsoft.com/office/drawing/2014/main" id="{4C40E8C7-00D6-4CB1-9458-3F383BDEFE7F}"/>
              </a:ext>
            </a:extLst>
          </p:cNvPr>
          <p:cNvSpPr>
            <a:spLocks noGrp="1"/>
          </p:cNvSpPr>
          <p:nvPr>
            <p:ph idx="1"/>
          </p:nvPr>
        </p:nvSpPr>
        <p:spPr/>
        <p:txBody>
          <a:bodyPr/>
          <a:lstStyle/>
          <a:p>
            <a:pPr marL="0" indent="0">
              <a:buNone/>
            </a:pPr>
            <a:r>
              <a:rPr lang="en-US" dirty="0"/>
              <a:t>I recommend that you contact your local beekeeping club for a reference where to order bees for 2022.   Just remember they sell quickly so don’t wait!</a:t>
            </a:r>
          </a:p>
          <a:p>
            <a:pPr marL="0" indent="0">
              <a:buNone/>
            </a:pPr>
            <a:r>
              <a:rPr lang="en-US" dirty="0"/>
              <a:t>You can also find several Ohio advertisers on the Ohio State Beekeepers website:   </a:t>
            </a:r>
            <a:r>
              <a:rPr lang="en-US" dirty="0">
                <a:hlinkClick r:id="rId2"/>
              </a:rPr>
              <a:t>www.ohiostatebeekeepers.org</a:t>
            </a:r>
            <a:r>
              <a:rPr lang="en-US" dirty="0"/>
              <a:t>   under classified.</a:t>
            </a:r>
          </a:p>
          <a:p>
            <a:pPr marL="0" indent="0">
              <a:buNone/>
            </a:pPr>
            <a:r>
              <a:rPr lang="en-US" dirty="0"/>
              <a:t>As a beginner Beekeeper through this program you are registered through a club and they can make your first experience more successful.</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019262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674</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Buying Bees </vt:lpstr>
      <vt:lpstr>Package Bees</vt:lpstr>
      <vt:lpstr>A Nucleus Colony</vt:lpstr>
      <vt:lpstr>An established Bee Hive</vt:lpstr>
      <vt:lpstr>Catching a Swarm</vt:lpstr>
      <vt:lpstr>Race of Honey Bees</vt:lpstr>
      <vt:lpstr>Breed of Bees continued </vt:lpstr>
      <vt:lpstr>Purchasing Your Bees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Obtaining Bees</dc:title>
  <dc:creator>Donald Crock</dc:creator>
  <cp:lastModifiedBy>Donald Crock</cp:lastModifiedBy>
  <cp:revision>15</cp:revision>
  <cp:lastPrinted>2021-01-16T13:01:22Z</cp:lastPrinted>
  <dcterms:created xsi:type="dcterms:W3CDTF">2021-01-14T22:43:52Z</dcterms:created>
  <dcterms:modified xsi:type="dcterms:W3CDTF">2022-03-03T11:49:08Z</dcterms:modified>
</cp:coreProperties>
</file>